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48"/>
  </p:notesMasterIdLst>
  <p:sldIdLst>
    <p:sldId id="256" r:id="rId2"/>
    <p:sldId id="274" r:id="rId3"/>
    <p:sldId id="269" r:id="rId4"/>
    <p:sldId id="308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75" r:id="rId14"/>
    <p:sldId id="637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3" r:id="rId23"/>
    <p:sldId id="654" r:id="rId24"/>
    <p:sldId id="676" r:id="rId25"/>
    <p:sldId id="655" r:id="rId26"/>
    <p:sldId id="656" r:id="rId27"/>
    <p:sldId id="677" r:id="rId28"/>
    <p:sldId id="657" r:id="rId29"/>
    <p:sldId id="660" r:id="rId30"/>
    <p:sldId id="661" r:id="rId31"/>
    <p:sldId id="658" r:id="rId32"/>
    <p:sldId id="659" r:id="rId33"/>
    <p:sldId id="678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73" r:id="rId46"/>
    <p:sldId id="674" r:id="rId47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Nunito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 dirty="0"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Georgia" panose="02040502050405020303" pitchFamily="18" charset="0"/>
              </a:defRPr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Georgia" panose="02040502050405020303" pitchFamily="18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finiti.com/corporate/rock-paper-scissor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ctrTitle"/>
          </p:nvPr>
        </p:nvSpPr>
        <p:spPr>
          <a:xfrm>
            <a:off x="1858700" y="517002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Artificial Intelligence 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For CBSE </a:t>
            </a:r>
            <a:r>
              <a:rPr lang="en-US" dirty="0" smtClean="0">
                <a:latin typeface="Georgia" panose="02040502050405020303" pitchFamily="18" charset="0"/>
              </a:rPr>
              <a:t>Teachers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801189" y="2052188"/>
            <a:ext cx="7426107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Workshop Under </a:t>
            </a:r>
          </a:p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AICTE </a:t>
            </a:r>
            <a:r>
              <a:rPr lang="en-IN" sz="1800" dirty="0">
                <a:solidFill>
                  <a:srgbClr val="002060"/>
                </a:solidFill>
                <a:latin typeface="Georgia" panose="02040502050405020303" pitchFamily="18" charset="0"/>
              </a:rPr>
              <a:t>Training and Learning Program (ATAL</a:t>
            </a:r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Initiative</a:t>
            </a:r>
            <a:endParaRPr lang="en-US" sz="18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97" y="286581"/>
            <a:ext cx="689134" cy="59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9" y="240106"/>
            <a:ext cx="1199550" cy="553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sp>
        <p:nvSpPr>
          <p:cNvPr id="7" name="Google Shape;189;p17"/>
          <p:cNvSpPr txBox="1">
            <a:spLocks/>
          </p:cNvSpPr>
          <p:nvPr/>
        </p:nvSpPr>
        <p:spPr>
          <a:xfrm>
            <a:off x="964627" y="3218660"/>
            <a:ext cx="7426107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Organized by: </a:t>
            </a:r>
          </a:p>
          <a:p>
            <a:r>
              <a:rPr lang="en-IN" sz="1800" dirty="0">
                <a:latin typeface="Georgia" panose="02040502050405020303" pitchFamily="18" charset="0"/>
              </a:rPr>
              <a:t>The LNMIIT Centre for Smart Technologies</a:t>
            </a:r>
            <a:endParaRPr lang="en-US" sz="1100" dirty="0">
              <a:latin typeface="Georgia" panose="02040502050405020303" pitchFamily="18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7</a:t>
            </a:r>
            <a:r>
              <a:rPr lang="en-US" sz="1800" baseline="300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</a:t>
            </a:r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 to 11</a:t>
            </a:r>
            <a:r>
              <a:rPr lang="en-US" sz="1800" baseline="300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</a:t>
            </a:r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 June 2021</a:t>
            </a:r>
            <a:endParaRPr lang="en-US" sz="18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Data Science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36" y="1571861"/>
            <a:ext cx="6889728" cy="28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Data Science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35" y="1553438"/>
            <a:ext cx="6809943" cy="28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Data Science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72" y="1700885"/>
            <a:ext cx="8457256" cy="20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Revision AI project Cycle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 Example with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Scoping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" y="2200485"/>
            <a:ext cx="8667750" cy="2133600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Who?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17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What?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09" y="2225471"/>
            <a:ext cx="86963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Where?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" y="2033587"/>
            <a:ext cx="8667750" cy="1076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3359144"/>
            <a:ext cx="7683657" cy="17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37" y="1885148"/>
            <a:ext cx="86963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Acquisition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77" y="1481177"/>
            <a:ext cx="8343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mapping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513" y="1571861"/>
            <a:ext cx="3983525" cy="286686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Connect them to make a decision tree </a:t>
            </a:r>
          </a:p>
          <a:p>
            <a:r>
              <a:rPr lang="en-US" dirty="0" smtClean="0"/>
              <a:t>Elements: </a:t>
            </a:r>
          </a:p>
          <a:p>
            <a:pPr lvl="1"/>
            <a:r>
              <a:rPr lang="en-US" dirty="0" smtClean="0"/>
              <a:t>Dish Quantity </a:t>
            </a:r>
          </a:p>
          <a:p>
            <a:pPr lvl="1"/>
            <a:r>
              <a:rPr lang="en-US" dirty="0" smtClean="0"/>
              <a:t>Dish Price </a:t>
            </a:r>
          </a:p>
          <a:p>
            <a:pPr lvl="1"/>
            <a:r>
              <a:rPr lang="en-US" dirty="0" smtClean="0"/>
              <a:t>Total Customers </a:t>
            </a:r>
          </a:p>
          <a:p>
            <a:pPr lvl="1"/>
            <a:r>
              <a:rPr lang="en-US" dirty="0" smtClean="0"/>
              <a:t>Dish consumption </a:t>
            </a:r>
          </a:p>
          <a:p>
            <a:pPr lvl="1"/>
            <a:r>
              <a:rPr lang="en-US" dirty="0" smtClean="0"/>
              <a:t>Quantity for next day </a:t>
            </a:r>
          </a:p>
          <a:p>
            <a:pPr lvl="1"/>
            <a:r>
              <a:rPr lang="en-US" dirty="0" smtClean="0"/>
              <a:t>Unconsumed dish quantity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132" y="1481177"/>
            <a:ext cx="4320000" cy="34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– </a:t>
            </a:r>
            <a:r>
              <a:rPr lang="en-US" dirty="0" smtClean="0"/>
              <a:t>B </a:t>
            </a:r>
            <a:br>
              <a:rPr lang="en-US" dirty="0" smtClean="0"/>
            </a:br>
            <a:r>
              <a:rPr lang="en-US" dirty="0" smtClean="0"/>
              <a:t>Data Science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Class X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Exploration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After creating the database, we now need to look at the data collected and understand what </a:t>
            </a:r>
            <a:r>
              <a:rPr lang="en-US" dirty="0" smtClean="0"/>
              <a:t>is required </a:t>
            </a:r>
            <a:r>
              <a:rPr lang="en-US" dirty="0"/>
              <a:t>out of it.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case, since the goal of our project is to be able to predict the quantity of </a:t>
            </a:r>
            <a:r>
              <a:rPr lang="en-US" dirty="0" smtClean="0"/>
              <a:t>food to </a:t>
            </a:r>
            <a:r>
              <a:rPr lang="en-US" dirty="0"/>
              <a:t>be prepared for the next day, we need to have the following data: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012" y="3502218"/>
            <a:ext cx="58959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regression </a:t>
            </a:r>
            <a:r>
              <a:rPr lang="en-US" dirty="0"/>
              <a:t>model is chosen in </a:t>
            </a:r>
            <a:r>
              <a:rPr lang="en-US" dirty="0" smtClean="0"/>
              <a:t>which the </a:t>
            </a:r>
            <a:r>
              <a:rPr lang="en-US" dirty="0"/>
              <a:t>dataset is fed as a </a:t>
            </a:r>
            <a:r>
              <a:rPr lang="en-US" dirty="0" err="1"/>
              <a:t>dataframe</a:t>
            </a:r>
            <a:r>
              <a:rPr lang="en-US" dirty="0"/>
              <a:t> and is trained accordingly. </a:t>
            </a:r>
          </a:p>
          <a:p>
            <a:r>
              <a:rPr lang="en-US" dirty="0" smtClean="0"/>
              <a:t>Since </a:t>
            </a:r>
            <a:r>
              <a:rPr lang="en-US" dirty="0"/>
              <a:t>in our case the data which </a:t>
            </a:r>
            <a:r>
              <a:rPr lang="en-US" dirty="0" smtClean="0"/>
              <a:t>we have </a:t>
            </a:r>
            <a:r>
              <a:rPr lang="en-US" dirty="0"/>
              <a:t>is a continuous data of 30 days, we can use the regression model so that it predicts the next</a:t>
            </a:r>
            <a:br>
              <a:rPr lang="en-US" dirty="0"/>
            </a:br>
            <a:r>
              <a:rPr lang="en-US" dirty="0"/>
              <a:t>values to it in a similar </a:t>
            </a:r>
            <a:r>
              <a:rPr lang="en-US" dirty="0" smtClean="0"/>
              <a:t>manner. </a:t>
            </a:r>
          </a:p>
          <a:p>
            <a:r>
              <a:rPr lang="en-US" dirty="0" smtClean="0"/>
              <a:t>In </a:t>
            </a:r>
            <a:r>
              <a:rPr lang="en-US" dirty="0"/>
              <a:t>this case, the dataset of 30 days is divided in a ratio of 2:1 for training</a:t>
            </a:r>
            <a:br>
              <a:rPr lang="en-US" dirty="0"/>
            </a:br>
            <a:r>
              <a:rPr lang="en-US" dirty="0"/>
              <a:t>and testing respectively.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case, the model is first trained on the 20-day data and then gets</a:t>
            </a:r>
            <a:br>
              <a:rPr lang="en-US" dirty="0"/>
            </a:br>
            <a:r>
              <a:rPr lang="en-US" dirty="0"/>
              <a:t>evaluated for the rest of the 10 days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32898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Once the model has been trained on the training dataset of 20 days, it is now time to see if the </a:t>
            </a:r>
            <a:r>
              <a:rPr lang="en-US" dirty="0" smtClean="0"/>
              <a:t>model is </a:t>
            </a:r>
            <a:r>
              <a:rPr lang="en-US" dirty="0"/>
              <a:t>working properly or not 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Step </a:t>
            </a:r>
            <a:r>
              <a:rPr lang="en-US" b="1" dirty="0"/>
              <a:t>1</a:t>
            </a:r>
            <a:r>
              <a:rPr lang="en-US" dirty="0"/>
              <a:t>: The trained model is fed data regards the name of the dish and the quantity produced for </a:t>
            </a:r>
            <a:r>
              <a:rPr lang="en-US" dirty="0" smtClean="0"/>
              <a:t>the same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Step 2</a:t>
            </a:r>
            <a:r>
              <a:rPr lang="en-US" dirty="0"/>
              <a:t>: It is then fed data regards the quantity of food left unconsumed for the same dish on </a:t>
            </a:r>
            <a:r>
              <a:rPr lang="en-US" dirty="0" smtClean="0"/>
              <a:t>previous occasions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b="1" dirty="0"/>
              <a:t>Step 3</a:t>
            </a:r>
            <a:r>
              <a:rPr lang="en-US" dirty="0"/>
              <a:t>: The model then works upon the entries according to the training it got at the modelling stage. </a:t>
            </a:r>
            <a:endParaRPr lang="en-US" dirty="0" smtClean="0"/>
          </a:p>
          <a:p>
            <a:r>
              <a:rPr lang="en-US" b="1" dirty="0" smtClean="0"/>
              <a:t>Step </a:t>
            </a:r>
            <a:r>
              <a:rPr lang="en-US" b="1" dirty="0"/>
              <a:t>4</a:t>
            </a:r>
            <a:r>
              <a:rPr lang="en-US" dirty="0"/>
              <a:t>: The Model predicts the quantity of food to be prepared for the next day.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336540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Step 5</a:t>
            </a:r>
            <a:r>
              <a:rPr lang="en-US" dirty="0"/>
              <a:t>: The prediction is compared to the testing dataset value. From the testing dataset, ideally, </a:t>
            </a:r>
            <a:r>
              <a:rPr lang="en-US" dirty="0" smtClean="0"/>
              <a:t>we can </a:t>
            </a:r>
            <a:r>
              <a:rPr lang="en-US" dirty="0"/>
              <a:t>say that the quantity of food to be produced for next day’s consumption should be the </a:t>
            </a:r>
            <a:r>
              <a:rPr lang="en-US" dirty="0" smtClean="0"/>
              <a:t>total quantity </a:t>
            </a:r>
            <a:r>
              <a:rPr lang="en-US" dirty="0"/>
              <a:t>minus the unconsumed quantity.</a:t>
            </a:r>
            <a:br>
              <a:rPr lang="en-US" dirty="0"/>
            </a:br>
            <a:r>
              <a:rPr lang="en-US" b="1" dirty="0"/>
              <a:t>Step 6</a:t>
            </a:r>
            <a:r>
              <a:rPr lang="en-US" dirty="0"/>
              <a:t>: The model is tested for 10 testing datasets kept aside while training.</a:t>
            </a:r>
            <a:br>
              <a:rPr lang="en-US" dirty="0"/>
            </a:br>
            <a:r>
              <a:rPr lang="en-US" b="1" dirty="0"/>
              <a:t>Step 7</a:t>
            </a:r>
            <a:r>
              <a:rPr lang="en-US" dirty="0"/>
              <a:t>: Prediction values of testing dataset is compared to the actual values.</a:t>
            </a:r>
            <a:br>
              <a:rPr lang="en-US" dirty="0"/>
            </a:br>
            <a:r>
              <a:rPr lang="en-US" b="1" dirty="0"/>
              <a:t>Step 8</a:t>
            </a:r>
            <a:r>
              <a:rPr lang="en-US" dirty="0"/>
              <a:t>: If the prediction value is same or almost similar to the actual values, the model is said to </a:t>
            </a:r>
            <a:r>
              <a:rPr lang="en-US" dirty="0" smtClean="0"/>
              <a:t>be accurate</a:t>
            </a:r>
            <a:r>
              <a:rPr lang="en-US" dirty="0"/>
              <a:t>. Otherwise, either the model selection is changed or the model is trained on more data </a:t>
            </a:r>
            <a:r>
              <a:rPr lang="en-US" dirty="0" smtClean="0"/>
              <a:t>for better </a:t>
            </a:r>
            <a:r>
              <a:rPr lang="en-US" dirty="0"/>
              <a:t>accuracy.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Commonly used datasets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1571861"/>
            <a:ext cx="7560000" cy="1924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34" y="3732100"/>
            <a:ext cx="7560000" cy="7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Sources of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23" y="2032858"/>
            <a:ext cx="8280000" cy="13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Commonly used Statistical functions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26247"/>
              </p:ext>
            </p:extLst>
          </p:nvPr>
        </p:nvGraphicFramePr>
        <p:xfrm>
          <a:off x="819150" y="1571861"/>
          <a:ext cx="7505700" cy="298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309">
                  <a:extLst>
                    <a:ext uri="{9D8B030D-6E8A-4147-A177-3AD203B41FA5}">
                      <a16:colId xmlns:a16="http://schemas.microsoft.com/office/drawing/2014/main" val="54026843"/>
                    </a:ext>
                  </a:extLst>
                </a:gridCol>
                <a:gridCol w="5794391">
                  <a:extLst>
                    <a:ext uri="{9D8B030D-6E8A-4147-A177-3AD203B41FA5}">
                      <a16:colId xmlns:a16="http://schemas.microsoft.com/office/drawing/2014/main" val="2577508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Function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Description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0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Mean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The average value of the sequence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01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Median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50</a:t>
                      </a:r>
                      <a:r>
                        <a:rPr lang="en-US" sz="2000" baseline="30000" dirty="0" smtClean="0">
                          <a:solidFill>
                            <a:schemeClr val="accent5"/>
                          </a:solidFill>
                        </a:rPr>
                        <a:t>th</a:t>
                      </a:r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 percentile (central value) of a sorted</a:t>
                      </a:r>
                      <a:r>
                        <a:rPr lang="en-US" sz="2000" baseline="0" dirty="0" smtClean="0">
                          <a:solidFill>
                            <a:schemeClr val="accent5"/>
                          </a:solidFill>
                        </a:rPr>
                        <a:t> sequence.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4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Mode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Most frequent</a:t>
                      </a:r>
                      <a:r>
                        <a:rPr lang="en-US" sz="2000" baseline="0" dirty="0" smtClean="0">
                          <a:solidFill>
                            <a:schemeClr val="accent5"/>
                          </a:solidFill>
                        </a:rPr>
                        <a:t> value of a sequence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Standard Deviation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Measures the spread of the sequence around the mean value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8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Variance 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5"/>
                          </a:solidFill>
                        </a:rPr>
                        <a:t>Average of squared differences</a:t>
                      </a:r>
                      <a:r>
                        <a:rPr lang="en-US" sz="2000" baseline="0" dirty="0" smtClean="0">
                          <a:solidFill>
                            <a:schemeClr val="accent5"/>
                          </a:solidFill>
                        </a:rPr>
                        <a:t> from the mean</a:t>
                      </a:r>
                      <a:endParaRPr lang="en-IN" sz="2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757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6" name="Picture 2" descr="dogs on graph shoulder heigh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50" y="1571861"/>
            <a:ext cx="3616600" cy="120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64" y="1391914"/>
            <a:ext cx="3714750" cy="1200150"/>
          </a:xfrm>
          <a:prstGeom prst="rect">
            <a:avLst/>
          </a:prstGeom>
        </p:spPr>
      </p:pic>
      <p:pic>
        <p:nvPicPr>
          <p:cNvPr id="1028" name="Picture 4" descr="dogs on graph: devi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56" y="3365253"/>
            <a:ext cx="3480194" cy="9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" y="2536326"/>
            <a:ext cx="3270538" cy="1485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" y="4076432"/>
            <a:ext cx="1682225" cy="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3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57197"/>
          </a:xfrm>
        </p:spPr>
        <p:txBody>
          <a:bodyPr/>
          <a:lstStyle/>
          <a:p>
            <a:r>
              <a:rPr lang="en-US" dirty="0" smtClean="0"/>
              <a:t>Data Science (Class X)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709530"/>
            <a:ext cx="7505700" cy="272919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Data Science </a:t>
            </a:r>
          </a:p>
          <a:p>
            <a:r>
              <a:rPr lang="en-US" dirty="0" smtClean="0"/>
              <a:t>Applications </a:t>
            </a:r>
          </a:p>
          <a:p>
            <a:r>
              <a:rPr lang="en-US" dirty="0" smtClean="0"/>
              <a:t>Revisit AI Project Cycle 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Python for Data Science </a:t>
            </a:r>
          </a:p>
          <a:p>
            <a:r>
              <a:rPr lang="en-US" dirty="0" smtClean="0"/>
              <a:t>Statistical Learning and Data Visualization </a:t>
            </a:r>
          </a:p>
          <a:p>
            <a:r>
              <a:rPr lang="en-US" dirty="0" smtClean="0"/>
              <a:t>KNN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00" y="1356236"/>
            <a:ext cx="5400000" cy="1757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92" y="3005293"/>
            <a:ext cx="4320000" cy="20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Issues with data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Erroneous Data: </a:t>
            </a:r>
            <a:endParaRPr lang="en-IN" dirty="0" smtClean="0"/>
          </a:p>
          <a:p>
            <a:pPr lvl="1"/>
            <a:r>
              <a:rPr lang="en-US" dirty="0" smtClean="0"/>
              <a:t>Incorrect </a:t>
            </a:r>
            <a:r>
              <a:rPr lang="en-US" dirty="0"/>
              <a:t>values: The values in the dataset (at random places) are incorrect. </a:t>
            </a:r>
            <a:endParaRPr lang="en-US" dirty="0" smtClean="0"/>
          </a:p>
          <a:p>
            <a:pPr lvl="1"/>
            <a:r>
              <a:rPr lang="en-US" dirty="0"/>
              <a:t>Invalid or Null values: At some places, the values get corrupted and hence they </a:t>
            </a:r>
            <a:r>
              <a:rPr lang="en-US" dirty="0" smtClean="0"/>
              <a:t>become invalid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Missing Data: In some datasets, some cells remain empty </a:t>
            </a:r>
            <a:endParaRPr lang="en-US" dirty="0" smtClean="0"/>
          </a:p>
          <a:p>
            <a:r>
              <a:rPr lang="en-US" dirty="0" smtClean="0"/>
              <a:t>Outliers</a:t>
            </a:r>
            <a:r>
              <a:rPr lang="en-US" dirty="0"/>
              <a:t>: Data which does not fall in the range of a certain element are referred to as outliers.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plots (covered in Advanced Python)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Scatter plot </a:t>
            </a:r>
          </a:p>
          <a:p>
            <a:r>
              <a:rPr lang="en-US" dirty="0" smtClean="0"/>
              <a:t>Bar Chart </a:t>
            </a:r>
          </a:p>
          <a:p>
            <a:r>
              <a:rPr lang="en-US" dirty="0" smtClean="0"/>
              <a:t>Histogram </a:t>
            </a:r>
          </a:p>
          <a:p>
            <a:r>
              <a:rPr lang="en-US" dirty="0" smtClean="0"/>
              <a:t>Pie Charts </a:t>
            </a:r>
          </a:p>
          <a:p>
            <a:r>
              <a:rPr lang="en-US" dirty="0" smtClean="0"/>
              <a:t>Box Plot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3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KNN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33654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k-nearest </a:t>
            </a:r>
            <a:r>
              <a:rPr lang="en-US" dirty="0" err="1"/>
              <a:t>neighbours</a:t>
            </a:r>
            <a:r>
              <a:rPr lang="en-US" dirty="0"/>
              <a:t> (KNN) algorithm is a simple, easy-to-implement supervised </a:t>
            </a:r>
            <a:r>
              <a:rPr lang="en-US" dirty="0" smtClean="0"/>
              <a:t>machine learning </a:t>
            </a:r>
            <a:r>
              <a:rPr lang="en-US" dirty="0"/>
              <a:t>algorithm that can be used to solve both classification and regression problems. </a:t>
            </a:r>
            <a:endParaRPr lang="en-US" dirty="0" smtClean="0"/>
          </a:p>
          <a:p>
            <a:r>
              <a:rPr lang="en-US" dirty="0" smtClean="0"/>
              <a:t>The KNN algorithm </a:t>
            </a:r>
            <a:r>
              <a:rPr lang="en-US" dirty="0"/>
              <a:t>assumes that similar things exist in close proximity.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features of KNN </a:t>
            </a:r>
            <a:r>
              <a:rPr lang="en-US" dirty="0" smtClean="0"/>
              <a:t>are: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KNN prediction model relies on the surrounding points or </a:t>
            </a:r>
            <a:r>
              <a:rPr lang="en-US" dirty="0" err="1"/>
              <a:t>neighbours</a:t>
            </a:r>
            <a:r>
              <a:rPr lang="en-US" dirty="0"/>
              <a:t> </a:t>
            </a:r>
            <a:r>
              <a:rPr lang="en-US" dirty="0" smtClean="0"/>
              <a:t>to determine its class </a:t>
            </a:r>
            <a:r>
              <a:rPr lang="en-US" dirty="0"/>
              <a:t>or </a:t>
            </a:r>
            <a:r>
              <a:rPr lang="en-US" dirty="0" smtClean="0"/>
              <a:t>group</a:t>
            </a:r>
          </a:p>
          <a:p>
            <a:pPr lvl="1"/>
            <a:r>
              <a:rPr lang="en-US" dirty="0" err="1" smtClean="0"/>
              <a:t>Utilises</a:t>
            </a:r>
            <a:r>
              <a:rPr lang="en-US" dirty="0" smtClean="0"/>
              <a:t> </a:t>
            </a:r>
            <a:r>
              <a:rPr lang="en-US" dirty="0"/>
              <a:t>the properties of the majority of the nearest points to decide how to classify </a:t>
            </a:r>
            <a:r>
              <a:rPr lang="en-US" dirty="0" smtClean="0"/>
              <a:t>unknown points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the concept that similar data points should be close to each other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Graphical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611" y="1481177"/>
            <a:ext cx="6166778" cy="29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Euclidian distance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Euclidian </a:t>
            </a:r>
            <a:r>
              <a:rPr lang="en-US" dirty="0" smtClean="0"/>
              <a:t>distance between two points on a 2-D plane is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587" y="3134744"/>
            <a:ext cx="4320000" cy="57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587" y="2119312"/>
            <a:ext cx="4320000" cy="6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Size of T shirt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734744" cy="28668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Consider the dataset. </a:t>
            </a:r>
          </a:p>
          <a:p>
            <a:r>
              <a:rPr lang="en-US" dirty="0" smtClean="0"/>
              <a:t>A person’s height and weight can decide the size of T shirt. </a:t>
            </a:r>
          </a:p>
          <a:p>
            <a:endParaRPr lang="en-US" dirty="0"/>
          </a:p>
          <a:p>
            <a:r>
              <a:rPr lang="en-US" dirty="0" smtClean="0"/>
              <a:t>Now decide what will be size for a person with height = 162cm and weight = 60kg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73832"/>
              </p:ext>
            </p:extLst>
          </p:nvPr>
        </p:nvGraphicFramePr>
        <p:xfrm>
          <a:off x="4553894" y="551266"/>
          <a:ext cx="3572496" cy="4458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4370">
                  <a:extLst>
                    <a:ext uri="{9D8B030D-6E8A-4147-A177-3AD203B41FA5}">
                      <a16:colId xmlns:a16="http://schemas.microsoft.com/office/drawing/2014/main" val="4258519807"/>
                    </a:ext>
                  </a:extLst>
                </a:gridCol>
                <a:gridCol w="1490035">
                  <a:extLst>
                    <a:ext uri="{9D8B030D-6E8A-4147-A177-3AD203B41FA5}">
                      <a16:colId xmlns:a16="http://schemas.microsoft.com/office/drawing/2014/main" val="1338550336"/>
                    </a:ext>
                  </a:extLst>
                </a:gridCol>
                <a:gridCol w="718091">
                  <a:extLst>
                    <a:ext uri="{9D8B030D-6E8A-4147-A177-3AD203B41FA5}">
                      <a16:colId xmlns:a16="http://schemas.microsoft.com/office/drawing/2014/main" val="2221729555"/>
                    </a:ext>
                  </a:extLst>
                </a:gridCol>
              </a:tblGrid>
              <a:tr h="51021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Height</a:t>
                      </a:r>
                      <a:b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</a:br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 (in cms)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Weight</a:t>
                      </a:r>
                      <a:b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</a:br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(in kgs)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T Shirt Size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2735487941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2044198978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59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4189171287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586134665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59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935946524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60</a:t>
                      </a:r>
                      <a:endParaRPr lang="en-IN" sz="1400" b="0" i="0" u="none" strike="noStrike" dirty="0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808446777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2523057255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67716294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517240565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1602782307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1791592623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343187559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084530035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1851186601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400" b="0" i="0" u="none" strike="noStrike" dirty="0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2435746652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3868127304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844276613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1222295941"/>
                  </a:ext>
                </a:extLst>
              </a:tr>
              <a:tr h="2076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 dirty="0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133964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3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 Distances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2735870" cy="2866864"/>
          </a:xfrm>
        </p:spPr>
        <p:txBody>
          <a:bodyPr/>
          <a:lstStyle/>
          <a:p>
            <a:r>
              <a:rPr lang="en-US" dirty="0" smtClean="0"/>
              <a:t>We got the Euclidian distances for each entry with respect to 162,60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33725"/>
              </p:ext>
            </p:extLst>
          </p:nvPr>
        </p:nvGraphicFramePr>
        <p:xfrm>
          <a:off x="3621386" y="227960"/>
          <a:ext cx="4438637" cy="4915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254">
                  <a:extLst>
                    <a:ext uri="{9D8B030D-6E8A-4147-A177-3AD203B41FA5}">
                      <a16:colId xmlns:a16="http://schemas.microsoft.com/office/drawing/2014/main" val="2660619681"/>
                    </a:ext>
                  </a:extLst>
                </a:gridCol>
                <a:gridCol w="1274763">
                  <a:extLst>
                    <a:ext uri="{9D8B030D-6E8A-4147-A177-3AD203B41FA5}">
                      <a16:colId xmlns:a16="http://schemas.microsoft.com/office/drawing/2014/main" val="2591283212"/>
                    </a:ext>
                  </a:extLst>
                </a:gridCol>
                <a:gridCol w="614344">
                  <a:extLst>
                    <a:ext uri="{9D8B030D-6E8A-4147-A177-3AD203B41FA5}">
                      <a16:colId xmlns:a16="http://schemas.microsoft.com/office/drawing/2014/main" val="1011578031"/>
                    </a:ext>
                  </a:extLst>
                </a:gridCol>
                <a:gridCol w="1382276">
                  <a:extLst>
                    <a:ext uri="{9D8B030D-6E8A-4147-A177-3AD203B41FA5}">
                      <a16:colId xmlns:a16="http://schemas.microsoft.com/office/drawing/2014/main" val="1140795565"/>
                    </a:ext>
                  </a:extLst>
                </a:gridCol>
              </a:tblGrid>
              <a:tr h="6931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Height</a:t>
                      </a:r>
                      <a:b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</a:br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 (in cms)</a:t>
                      </a:r>
                      <a:endParaRPr lang="en-IN" sz="15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Weight</a:t>
                      </a:r>
                      <a:b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</a:br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(in kgs)</a:t>
                      </a:r>
                      <a:endParaRPr lang="en-IN" sz="15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T Shirt Size</a:t>
                      </a:r>
                      <a:endParaRPr lang="en-IN" sz="15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Distance </a:t>
                      </a:r>
                      <a:endParaRPr lang="en-IN" sz="1500" b="1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extLst>
                  <a:ext uri="{0D108BD9-81ED-4DB2-BD59-A6C34878D82A}">
                    <a16:rowId xmlns:a16="http://schemas.microsoft.com/office/drawing/2014/main" val="854774453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58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4.472135955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991919679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59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4.123105626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92748187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3847419543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59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2.236067977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802373357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708955409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4.472135955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823369440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60</a:t>
                      </a:r>
                      <a:endParaRPr lang="en-IN" sz="1500" b="0" i="0" u="none" strike="noStrike" dirty="0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3054585740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61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1.414213562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2103236673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4.123105626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3084078196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61</a:t>
                      </a:r>
                      <a:endParaRPr lang="en-IN" sz="1500" b="0" i="0" u="none" strike="noStrike" dirty="0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3.16227766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168461197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62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3.605551275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3178488600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5.830951895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437956375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62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6.32455532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680855993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6.708203932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2819295461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66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8.485281374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3346400878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8.544003745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922801756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8.94427191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764919530"/>
                  </a:ext>
                </a:extLst>
              </a:tr>
              <a:tr h="231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68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5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500" b="0" i="0" u="none" strike="noStrike">
                        <a:solidFill>
                          <a:schemeClr val="accent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80" marR="5980" marT="598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5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11.3137085</a:t>
                      </a:r>
                      <a:endParaRPr lang="en-IN" sz="15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80" marR="5980" marT="5980" marB="0" anchor="b"/>
                </a:tc>
                <a:extLst>
                  <a:ext uri="{0D108BD9-81ED-4DB2-BD59-A6C34878D82A}">
                    <a16:rowId xmlns:a16="http://schemas.microsoft.com/office/drawing/2014/main" val="131680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5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Give Ranks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318999" cy="2866864"/>
          </a:xfrm>
        </p:spPr>
        <p:txBody>
          <a:bodyPr>
            <a:normAutofit/>
          </a:bodyPr>
          <a:lstStyle/>
          <a:p>
            <a:r>
              <a:rPr lang="en-US" dirty="0" smtClean="0"/>
              <a:t>Now we can see that if we select K = 1, 2, 3, 4 then all the neighbors are M. </a:t>
            </a:r>
          </a:p>
          <a:p>
            <a:endParaRPr lang="en-US" dirty="0"/>
          </a:p>
          <a:p>
            <a:r>
              <a:rPr lang="en-US" dirty="0" smtClean="0"/>
              <a:t>Even </a:t>
            </a:r>
            <a:r>
              <a:rPr lang="en-US" dirty="0" err="1" smtClean="0"/>
              <a:t>upto</a:t>
            </a:r>
            <a:r>
              <a:rPr lang="en-US" dirty="0" smtClean="0"/>
              <a:t> 10, the majority is M.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085336"/>
              </p:ext>
            </p:extLst>
          </p:nvPr>
        </p:nvGraphicFramePr>
        <p:xfrm>
          <a:off x="4336610" y="269144"/>
          <a:ext cx="3789779" cy="4874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185">
                  <a:extLst>
                    <a:ext uri="{9D8B030D-6E8A-4147-A177-3AD203B41FA5}">
                      <a16:colId xmlns:a16="http://schemas.microsoft.com/office/drawing/2014/main" val="3293207139"/>
                    </a:ext>
                  </a:extLst>
                </a:gridCol>
                <a:gridCol w="730720">
                  <a:extLst>
                    <a:ext uri="{9D8B030D-6E8A-4147-A177-3AD203B41FA5}">
                      <a16:colId xmlns:a16="http://schemas.microsoft.com/office/drawing/2014/main" val="3806192224"/>
                    </a:ext>
                  </a:extLst>
                </a:gridCol>
                <a:gridCol w="544719">
                  <a:extLst>
                    <a:ext uri="{9D8B030D-6E8A-4147-A177-3AD203B41FA5}">
                      <a16:colId xmlns:a16="http://schemas.microsoft.com/office/drawing/2014/main" val="1479334475"/>
                    </a:ext>
                  </a:extLst>
                </a:gridCol>
                <a:gridCol w="1089436">
                  <a:extLst>
                    <a:ext uri="{9D8B030D-6E8A-4147-A177-3AD203B41FA5}">
                      <a16:colId xmlns:a16="http://schemas.microsoft.com/office/drawing/2014/main" val="1075847334"/>
                    </a:ext>
                  </a:extLst>
                </a:gridCol>
                <a:gridCol w="637719">
                  <a:extLst>
                    <a:ext uri="{9D8B030D-6E8A-4147-A177-3AD203B41FA5}">
                      <a16:colId xmlns:a16="http://schemas.microsoft.com/office/drawing/2014/main" val="1063310651"/>
                    </a:ext>
                  </a:extLst>
                </a:gridCol>
              </a:tblGrid>
              <a:tr h="69633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Height </a:t>
                      </a:r>
                      <a:b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</a:br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(in cms)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Weight (in kgs)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T Shirt Size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Distance 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Rank</a:t>
                      </a:r>
                      <a:endParaRPr lang="en-IN" sz="1400" b="1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extLst>
                  <a:ext uri="{0D108BD9-81ED-4DB2-BD59-A6C34878D82A}">
                    <a16:rowId xmlns:a16="http://schemas.microsoft.com/office/drawing/2014/main" val="1744658301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2776170574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1.414213562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3330625152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1571284137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59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2.236067977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1525941090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3.16227766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420234854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3.605551275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3833875542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59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4.123105626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7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3356258129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4.123105626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2525867895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4.472135955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1242026689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4.472135955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3413984369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M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697032291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65</a:t>
                      </a:r>
                      <a:endParaRPr lang="en-IN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5.830951895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1951583436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6.32455532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3729184401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6.708203932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2967195193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8.485281374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1154727101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8.544003745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16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3398020494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8.94427191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532604454"/>
                  </a:ext>
                </a:extLst>
              </a:tr>
              <a:tr h="2321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170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68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L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accent5"/>
                          </a:solidFill>
                          <a:effectLst/>
                        </a:rPr>
                        <a:t>11.3137085</a:t>
                      </a:r>
                      <a:endParaRPr lang="en-IN" sz="1400" b="0" i="0" u="none" strike="noStrike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59" marR="6459" marT="6459" marB="0" anchor="b"/>
                </a:tc>
                <a:extLst>
                  <a:ext uri="{0D108BD9-81ED-4DB2-BD59-A6C34878D82A}">
                    <a16:rowId xmlns:a16="http://schemas.microsoft.com/office/drawing/2014/main" val="165698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66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7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game (Rock paper scissors)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www.afiniti.com/corporate/rock-paper-scissors</a:t>
            </a:r>
            <a:r>
              <a:rPr lang="en-IN" dirty="0" smtClean="0"/>
              <a:t>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3" y="2034969"/>
            <a:ext cx="7051966" cy="28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3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97" y="868272"/>
            <a:ext cx="6609406" cy="40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data science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5240284" cy="2866864"/>
          </a:xfrm>
        </p:spPr>
        <p:txBody>
          <a:bodyPr>
            <a:normAutofit fontScale="92500"/>
          </a:bodyPr>
          <a:lstStyle/>
          <a:p>
            <a:r>
              <a:rPr lang="en-US" dirty="0"/>
              <a:t>Data Science is a blend of various tools, algorithms, and machine learning principles with the goal to discover hidden patterns from the raw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not only explains the data but also predicts from the same. </a:t>
            </a:r>
          </a:p>
          <a:p>
            <a:r>
              <a:rPr lang="en-US" dirty="0"/>
              <a:t>Data Analyst usually explains what is going on by processing history of the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948126" y="1695501"/>
            <a:ext cx="2797519" cy="2619583"/>
            <a:chOff x="2797520" y="845602"/>
            <a:chExt cx="4427144" cy="4091668"/>
          </a:xfrm>
        </p:grpSpPr>
        <p:grpSp>
          <p:nvGrpSpPr>
            <p:cNvPr id="9" name="Group 8"/>
            <p:cNvGrpSpPr/>
            <p:nvPr/>
          </p:nvGrpSpPr>
          <p:grpSpPr>
            <a:xfrm>
              <a:off x="2797520" y="845602"/>
              <a:ext cx="4427144" cy="4091668"/>
              <a:chOff x="2708322" y="817589"/>
              <a:chExt cx="3826939" cy="3655771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3352799" y="817589"/>
                <a:ext cx="2438400" cy="2438400"/>
              </a:xfrm>
              <a:custGeom>
                <a:avLst/>
                <a:gdLst>
                  <a:gd name="connsiteX0" fmla="*/ 0 w 2438400"/>
                  <a:gd name="connsiteY0" fmla="*/ 1219200 h 2438400"/>
                  <a:gd name="connsiteX1" fmla="*/ 1219200 w 2438400"/>
                  <a:gd name="connsiteY1" fmla="*/ 0 h 2438400"/>
                  <a:gd name="connsiteX2" fmla="*/ 2438400 w 2438400"/>
                  <a:gd name="connsiteY2" fmla="*/ 1219200 h 2438400"/>
                  <a:gd name="connsiteX3" fmla="*/ 1219200 w 2438400"/>
                  <a:gd name="connsiteY3" fmla="*/ 2438400 h 2438400"/>
                  <a:gd name="connsiteX4" fmla="*/ 0 w 2438400"/>
                  <a:gd name="connsiteY4" fmla="*/ 121920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400" h="2438400">
                    <a:moveTo>
                      <a:pt x="0" y="1219200"/>
                    </a:moveTo>
                    <a:cubicBezTo>
                      <a:pt x="0" y="545854"/>
                      <a:pt x="545854" y="0"/>
                      <a:pt x="1219200" y="0"/>
                    </a:cubicBezTo>
                    <a:cubicBezTo>
                      <a:pt x="1892546" y="0"/>
                      <a:pt x="2438400" y="545854"/>
                      <a:pt x="2438400" y="1219200"/>
                    </a:cubicBezTo>
                    <a:cubicBezTo>
                      <a:pt x="2438400" y="1892546"/>
                      <a:pt x="1892546" y="2438400"/>
                      <a:pt x="1219200" y="2438400"/>
                    </a:cubicBezTo>
                    <a:cubicBezTo>
                      <a:pt x="545854" y="2438400"/>
                      <a:pt x="0" y="1892546"/>
                      <a:pt x="0" y="1219200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325121" tIns="426720" rIns="325119" bIns="914400" numCol="1" spcCol="1270" anchor="ctr" anchorCtr="0">
                <a:noAutofit/>
              </a:bodyPr>
              <a:lstStyle/>
              <a:p>
                <a:pPr lvl="0" algn="ctr" defTabSz="2578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kern="1200" dirty="0" smtClean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Mathematics </a:t>
                </a:r>
                <a:endParaRPr lang="en-US" sz="1000" b="1" kern="12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096861" y="2000335"/>
                <a:ext cx="2438400" cy="2438400"/>
              </a:xfrm>
              <a:custGeom>
                <a:avLst/>
                <a:gdLst>
                  <a:gd name="connsiteX0" fmla="*/ 0 w 2438400"/>
                  <a:gd name="connsiteY0" fmla="*/ 1219200 h 2438400"/>
                  <a:gd name="connsiteX1" fmla="*/ 1219200 w 2438400"/>
                  <a:gd name="connsiteY1" fmla="*/ 0 h 2438400"/>
                  <a:gd name="connsiteX2" fmla="*/ 2438400 w 2438400"/>
                  <a:gd name="connsiteY2" fmla="*/ 1219200 h 2438400"/>
                  <a:gd name="connsiteX3" fmla="*/ 1219200 w 2438400"/>
                  <a:gd name="connsiteY3" fmla="*/ 2438400 h 2438400"/>
                  <a:gd name="connsiteX4" fmla="*/ 0 w 2438400"/>
                  <a:gd name="connsiteY4" fmla="*/ 121920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400" h="2438400">
                    <a:moveTo>
                      <a:pt x="0" y="1219200"/>
                    </a:moveTo>
                    <a:cubicBezTo>
                      <a:pt x="0" y="545854"/>
                      <a:pt x="545854" y="0"/>
                      <a:pt x="1219200" y="0"/>
                    </a:cubicBezTo>
                    <a:cubicBezTo>
                      <a:pt x="1892546" y="0"/>
                      <a:pt x="2438400" y="545854"/>
                      <a:pt x="2438400" y="1219200"/>
                    </a:cubicBezTo>
                    <a:cubicBezTo>
                      <a:pt x="2438400" y="1892546"/>
                      <a:pt x="1892546" y="2438400"/>
                      <a:pt x="1219200" y="2438400"/>
                    </a:cubicBezTo>
                    <a:cubicBezTo>
                      <a:pt x="545854" y="2438400"/>
                      <a:pt x="0" y="1892546"/>
                      <a:pt x="0" y="121920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745744" tIns="629920" rIns="229616" bIns="46736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00" b="1" kern="1200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kern="1200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 Computer </a:t>
                </a:r>
              </a:p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kern="1200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Science</a:t>
                </a:r>
                <a:endParaRPr lang="en-US" sz="1000" b="1" kern="120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708322" y="2034960"/>
                <a:ext cx="2438400" cy="2438400"/>
              </a:xfrm>
              <a:custGeom>
                <a:avLst/>
                <a:gdLst>
                  <a:gd name="connsiteX0" fmla="*/ 0 w 2438400"/>
                  <a:gd name="connsiteY0" fmla="*/ 1219200 h 2438400"/>
                  <a:gd name="connsiteX1" fmla="*/ 1219200 w 2438400"/>
                  <a:gd name="connsiteY1" fmla="*/ 0 h 2438400"/>
                  <a:gd name="connsiteX2" fmla="*/ 2438400 w 2438400"/>
                  <a:gd name="connsiteY2" fmla="*/ 1219200 h 2438400"/>
                  <a:gd name="connsiteX3" fmla="*/ 1219200 w 2438400"/>
                  <a:gd name="connsiteY3" fmla="*/ 2438400 h 2438400"/>
                  <a:gd name="connsiteX4" fmla="*/ 0 w 2438400"/>
                  <a:gd name="connsiteY4" fmla="*/ 121920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400" h="2438400">
                    <a:moveTo>
                      <a:pt x="0" y="1219200"/>
                    </a:moveTo>
                    <a:cubicBezTo>
                      <a:pt x="0" y="545854"/>
                      <a:pt x="545854" y="0"/>
                      <a:pt x="1219200" y="0"/>
                    </a:cubicBezTo>
                    <a:cubicBezTo>
                      <a:pt x="1892546" y="0"/>
                      <a:pt x="2438400" y="545854"/>
                      <a:pt x="2438400" y="1219200"/>
                    </a:cubicBezTo>
                    <a:cubicBezTo>
                      <a:pt x="2438400" y="1892546"/>
                      <a:pt x="1892546" y="2438400"/>
                      <a:pt x="1219200" y="2438400"/>
                    </a:cubicBezTo>
                    <a:cubicBezTo>
                      <a:pt x="545854" y="2438400"/>
                      <a:pt x="0" y="1892546"/>
                      <a:pt x="0" y="1219200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29616" tIns="629920" rIns="745744" bIns="46736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kern="1200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Domain </a:t>
                </a:r>
              </a:p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kern="1200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Expert</a:t>
                </a:r>
                <a:endParaRPr lang="en-US" sz="1000" b="1" kern="120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5087366" y="2102391"/>
              <a:ext cx="1276541" cy="804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kern="120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Machine Learning</a:t>
              </a:r>
              <a:endParaRPr lang="en-US" sz="9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15219" y="3488092"/>
              <a:ext cx="1365153" cy="533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kern="120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Data Processing</a:t>
              </a:r>
              <a:endParaRPr lang="en-US" sz="9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81054" y="2162225"/>
              <a:ext cx="1276541" cy="804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kern="120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Statistical Research</a:t>
              </a:r>
              <a:endParaRPr lang="en-US" sz="9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1811" y="2614830"/>
              <a:ext cx="1276541" cy="804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b="1" kern="120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kern="120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Data Science</a:t>
              </a:r>
              <a:endParaRPr lang="en-US" sz="900" b="1" kern="12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2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analysis vs Data Science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072" y="1457480"/>
            <a:ext cx="49815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IN" dirty="0"/>
              <a:t>Why Data Science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Traditionally the data was structured and analysis was comparatively easy. </a:t>
            </a:r>
          </a:p>
          <a:p>
            <a:r>
              <a:rPr lang="en-US" dirty="0" smtClean="0"/>
              <a:t>Now, more than 80% of the data is unstructured and traditional methods cannot work on such data </a:t>
            </a:r>
          </a:p>
          <a:p>
            <a:r>
              <a:rPr lang="en-US" dirty="0" smtClean="0"/>
              <a:t>Also, very specific requirements from the customer about existing data raises the demand for data science.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3147</TotalTime>
  <Words>1354</Words>
  <Application>Microsoft Office PowerPoint</Application>
  <PresentationFormat>On-screen Show (16:9)</PresentationFormat>
  <Paragraphs>405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Georgia</vt:lpstr>
      <vt:lpstr>Segoe UI</vt:lpstr>
      <vt:lpstr>Calibri</vt:lpstr>
      <vt:lpstr>Nunito</vt:lpstr>
      <vt:lpstr>Arial</vt:lpstr>
      <vt:lpstr>Times New Roman</vt:lpstr>
      <vt:lpstr>Shift</vt:lpstr>
      <vt:lpstr>Artificial Intelligence  For CBSE Teachers</vt:lpstr>
      <vt:lpstr>Part – B  Data Science  Class X</vt:lpstr>
      <vt:lpstr>Data Science (Class X)</vt:lpstr>
      <vt:lpstr>Introduction to Data Science</vt:lpstr>
      <vt:lpstr>A game (Rock paper scissors) </vt:lpstr>
      <vt:lpstr>PowerPoint Presentation</vt:lpstr>
      <vt:lpstr>What is data science</vt:lpstr>
      <vt:lpstr>Data analysis vs Data Science</vt:lpstr>
      <vt:lpstr>Why Data Science?</vt:lpstr>
      <vt:lpstr>Applications of Data Science</vt:lpstr>
      <vt:lpstr>Applications of Data Science</vt:lpstr>
      <vt:lpstr>Applications of Data Science</vt:lpstr>
      <vt:lpstr>Revision AI project Cycle  An Example with Data Science</vt:lpstr>
      <vt:lpstr>Problem Scoping</vt:lpstr>
      <vt:lpstr>PowerPoint Presentation</vt:lpstr>
      <vt:lpstr>PowerPoint Presentation</vt:lpstr>
      <vt:lpstr>Problem Statement</vt:lpstr>
      <vt:lpstr>Data Acquisition</vt:lpstr>
      <vt:lpstr>Data mapping</vt:lpstr>
      <vt:lpstr>Data Exploration</vt:lpstr>
      <vt:lpstr>Modeling</vt:lpstr>
      <vt:lpstr>Evaluation</vt:lpstr>
      <vt:lpstr>PowerPoint Presentation</vt:lpstr>
      <vt:lpstr>Data Collection</vt:lpstr>
      <vt:lpstr>Commonly used datasets</vt:lpstr>
      <vt:lpstr>Sources of data</vt:lpstr>
      <vt:lpstr>Statistics with Python</vt:lpstr>
      <vt:lpstr>Commonly used Statistical functions </vt:lpstr>
      <vt:lpstr>Example</vt:lpstr>
      <vt:lpstr>Code</vt:lpstr>
      <vt:lpstr>Issues with data </vt:lpstr>
      <vt:lpstr>Types of plots (covered in Advanced Python) </vt:lpstr>
      <vt:lpstr>KNN Algorithm</vt:lpstr>
      <vt:lpstr>KNN Algorithm</vt:lpstr>
      <vt:lpstr>Graphical example</vt:lpstr>
      <vt:lpstr>Euclidian distance</vt:lpstr>
      <vt:lpstr>Example: Size of T shirt </vt:lpstr>
      <vt:lpstr>Find Distances</vt:lpstr>
      <vt:lpstr>Give Ranks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Sandeep Saini</cp:lastModifiedBy>
  <cp:revision>197</cp:revision>
  <dcterms:modified xsi:type="dcterms:W3CDTF">2021-05-15T16:22:46Z</dcterms:modified>
</cp:coreProperties>
</file>